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FB3DC2-E1A5-4B96-B1B3-E3CEB2FF83D2}" v="1" dt="2026-02-06T08:55:47.0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101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D67584-CE2F-40B6-AE60-542A399192E6}" type="datetimeFigureOut">
              <a:rPr lang="pl-PL" smtClean="0"/>
              <a:t>06.02.2026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C327BF-9E69-4C68-91A5-C7E630D0C54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435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C327BF-9E69-4C68-91A5-C7E630D0C547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362656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2/6/2026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037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491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421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292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517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427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465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95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509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2/6/2026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478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535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243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07" r:id="rId6"/>
    <p:sldLayoutId id="2147483703" r:id="rId7"/>
    <p:sldLayoutId id="2147483704" r:id="rId8"/>
    <p:sldLayoutId id="2147483705" r:id="rId9"/>
    <p:sldLayoutId id="2147483706" r:id="rId10"/>
    <p:sldLayoutId id="214748370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es.katowice.pl/projekty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16F48AD3-C8B3-4F74-B546-F12937F7DD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BF38095E-61C9-42E9-66B3-A268CDAEFB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48600" y="1122363"/>
            <a:ext cx="4023360" cy="3204134"/>
          </a:xfrm>
        </p:spPr>
        <p:txBody>
          <a:bodyPr anchor="b">
            <a:normAutofit/>
          </a:bodyPr>
          <a:lstStyle/>
          <a:p>
            <a:r>
              <a:rPr lang="pl-PL" sz="3000" dirty="0"/>
              <a:t>Projekt Unijny skierowany do osób z niepełnosprawnością „W Kierunku Zmian”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E7E68366-40F6-3969-AD25-2E7234B7BD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48600" y="4872922"/>
            <a:ext cx="4023360" cy="1208141"/>
          </a:xfrm>
        </p:spPr>
        <p:txBody>
          <a:bodyPr>
            <a:normAutofit fontScale="25000" lnSpcReduction="20000"/>
          </a:bodyPr>
          <a:lstStyle/>
          <a:p>
            <a:r>
              <a:rPr lang="pl-PL" sz="4800" dirty="0"/>
              <a:t>Inicjatywa realizowana przez Fundację Rozwoju Społeczeństwa Wiedzy "THINK!" w partnerstwie z Towarzystwem Edukacyjno-Szkoleniowym Sp. z o.o. w porozumieniu z Urzędem Marszałkowskim</a:t>
            </a:r>
          </a:p>
          <a:p>
            <a:r>
              <a:rPr lang="pl-PL" sz="4800" dirty="0">
                <a:hlinkClick r:id="rId3"/>
              </a:rPr>
              <a:t>https://tes.katowice.pl/projekty/</a:t>
            </a:r>
            <a:endParaRPr lang="pl-PL" sz="4800" dirty="0"/>
          </a:p>
          <a:p>
            <a:r>
              <a:rPr lang="pl-PL" sz="4600" dirty="0"/>
              <a:t>Kamila Kabzińska 664-008-914</a:t>
            </a:r>
          </a:p>
          <a:p>
            <a:endParaRPr lang="pl-PL" sz="2000" dirty="0"/>
          </a:p>
        </p:txBody>
      </p:sp>
      <p:pic>
        <p:nvPicPr>
          <p:cNvPr id="16" name="Picture 3" descr="Koncepcja pomysłu żarówka">
            <a:extLst>
              <a:ext uri="{FF2B5EF4-FFF2-40B4-BE49-F238E27FC236}">
                <a16:creationId xmlns:a16="http://schemas.microsoft.com/office/drawing/2014/main" id="{E40E6555-AA4D-817D-759D-3A79D613CFB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b="15730"/>
          <a:stretch/>
        </p:blipFill>
        <p:spPr>
          <a:xfrm>
            <a:off x="316992" y="1368966"/>
            <a:ext cx="7053626" cy="3967679"/>
          </a:xfrm>
          <a:prstGeom prst="rect">
            <a:avLst/>
          </a:prstGeom>
        </p:spPr>
      </p:pic>
      <p:sp>
        <p:nvSpPr>
          <p:cNvPr id="34" name="Rectangle 33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130540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51648" y="4546920"/>
            <a:ext cx="402336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1689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3D656AC-66A9-D56D-7FB8-B7B54618E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800" b="1" dirty="0">
                <a:effectLst/>
                <a:latin typeface="AppleSystemUIFont"/>
                <a:ea typeface="Calibri" panose="020F0502020204030204" pitchFamily="34" charset="0"/>
                <a:cs typeface="AppleSystemUIFont"/>
              </a:rPr>
              <a:t>Cel projektu i założenia </a:t>
            </a:r>
            <a:endParaRPr lang="pl-PL" sz="48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593F6A3-073D-6FE4-9BF2-AE06857EE7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212258"/>
            <a:ext cx="10168128" cy="3959942"/>
          </a:xfrm>
        </p:spPr>
        <p:txBody>
          <a:bodyPr/>
          <a:lstStyle/>
          <a:p>
            <a:pPr marL="0" indent="0">
              <a:buNone/>
            </a:pPr>
            <a:r>
              <a:rPr lang="pl-PL" sz="1800" dirty="0">
                <a:effectLst/>
                <a:latin typeface="AppleSystemUIFont"/>
                <a:ea typeface="Calibri" panose="020F0502020204030204" pitchFamily="34" charset="0"/>
                <a:cs typeface="AppleSystemUIFont"/>
              </a:rPr>
              <a:t>Głównym celem projektu jest zwiększenie aktywności zawodowej oraz reintegracja społeczna dorosłych mieszkańców Subregionu Centralnego województwa Śląskiego. W szczególności projekt ma na celu wsparcie osób, które są zagrożone ubóstwem i wykluczeniem społecznym, w tym osób pozostających bez zatrudnienia, z naciskiem na osoby z niepełnosprawnościami.</a:t>
            </a:r>
          </a:p>
          <a:p>
            <a:pPr algn="just">
              <a:buNone/>
            </a:pPr>
            <a:r>
              <a:rPr lang="pl-PL" sz="1800" dirty="0">
                <a:effectLst/>
                <a:latin typeface="AppleSystemUIFont"/>
                <a:ea typeface="Calibri" panose="020F0502020204030204" pitchFamily="34" charset="0"/>
                <a:cs typeface="AppleSystemUIFont"/>
              </a:rPr>
              <a:t>Projekt przewiduje, że uczestnicy otrzymają kompleksowe wsparcie w ramach usług aktywnej integracji, ma prowadzić do ich trwałego włączenia społecznego oraz zwiększenia aktywności zawodowej, poprzez: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1800" b="1" dirty="0">
                <a:effectLst/>
                <a:latin typeface="AppleSystemUIFont"/>
                <a:ea typeface="Calibri" panose="020F0502020204030204" pitchFamily="34" charset="0"/>
                <a:cs typeface="AppleSystemUIFont"/>
              </a:rPr>
              <a:t>Realizację ścieżki integracji zawodowej</a:t>
            </a:r>
            <a:r>
              <a:rPr lang="pl-PL" sz="1800" dirty="0">
                <a:effectLst/>
                <a:latin typeface="AppleSystemUIFont"/>
                <a:ea typeface="Calibri" panose="020F0502020204030204" pitchFamily="34" charset="0"/>
                <a:cs typeface="AppleSystemUIFont"/>
              </a:rPr>
              <a:t>, która obejmuje wsparcie w zakresie doradztwa zawodowego, szkoleń zawodowych oraz aktywizacji na rynku pracy.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1800" b="1" dirty="0">
                <a:effectLst/>
                <a:latin typeface="AppleSystemUIFont"/>
                <a:ea typeface="Calibri" panose="020F0502020204030204" pitchFamily="34" charset="0"/>
                <a:cs typeface="AppleSystemUIFont"/>
              </a:rPr>
              <a:t>Warsztaty równościowe</a:t>
            </a:r>
            <a:r>
              <a:rPr lang="pl-PL" sz="1800" dirty="0">
                <a:effectLst/>
                <a:latin typeface="AppleSystemUIFont"/>
                <a:ea typeface="Calibri" panose="020F0502020204030204" pitchFamily="34" charset="0"/>
                <a:cs typeface="AppleSystemUIFont"/>
              </a:rPr>
              <a:t>, mające na celu przeciwdziałanie wykluczeniu społecznemu, promowanie równości szans oraz integrację osób z niepełnosprawnościami.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22675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DF970E6-2325-CBAE-A732-EAD6C583B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182329"/>
            <a:ext cx="3099816" cy="1206909"/>
          </a:xfrm>
        </p:spPr>
        <p:txBody>
          <a:bodyPr>
            <a:normAutofit/>
          </a:bodyPr>
          <a:lstStyle/>
          <a:p>
            <a:r>
              <a:rPr lang="pl-PL" sz="2500" b="1" dirty="0"/>
              <a:t>Grupa docelowa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2F28207E-C21F-D79D-EBE0-BE6814F89F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711323" y="110613"/>
            <a:ext cx="6729984" cy="1827718"/>
          </a:xfrm>
        </p:spPr>
        <p:txBody>
          <a:bodyPr/>
          <a:lstStyle/>
          <a:p>
            <a:r>
              <a:rPr lang="pl-PL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Projekt dotyczy osób w wieku produkcyjnym 18-65 lat (65 lat mężczyźni) z orzeczeniem o niepełnosprawności i nie pobierające zasiłku dla bezrobotnych ( mogą być zarejestrowanie w UP) nie pracujące, nie uczestniczące w tym samym czasie w innych projektach unijnych.</a:t>
            </a:r>
          </a:p>
          <a:p>
            <a:r>
              <a:rPr lang="pl-PL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Grupa projektowa musi liczyć min 6 osób do 12 osób ( w przypadku większej ilości osób zrobimy dwie grupy) </a:t>
            </a:r>
          </a:p>
          <a:p>
            <a:r>
              <a:rPr lang="pl-PL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endParaRPr lang="pl-PL" dirty="0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1955635D-E89B-45D1-9B0D-91574A65B3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33770" y="2955478"/>
            <a:ext cx="3099816" cy="947043"/>
          </a:xfrm>
        </p:spPr>
        <p:txBody>
          <a:bodyPr>
            <a:normAutofit/>
          </a:bodyPr>
          <a:lstStyle/>
          <a:p>
            <a:r>
              <a:rPr lang="pl-PL" sz="2500" b="1" dirty="0">
                <a:latin typeface="+mj-lt"/>
                <a:ea typeface="+mj-ea"/>
                <a:cs typeface="+mj-cs"/>
              </a:rPr>
              <a:t>Plan projektu</a:t>
            </a:r>
          </a:p>
        </p:txBody>
      </p:sp>
      <p:sp>
        <p:nvSpPr>
          <p:cNvPr id="5" name="Symbol zastępczy obrazu 2">
            <a:extLst>
              <a:ext uri="{FF2B5EF4-FFF2-40B4-BE49-F238E27FC236}">
                <a16:creationId xmlns:a16="http://schemas.microsoft.com/office/drawing/2014/main" id="{9ABB5F5B-AD8B-D6C6-A2CC-A424C52DFA68}"/>
              </a:ext>
            </a:extLst>
          </p:cNvPr>
          <p:cNvSpPr txBox="1">
            <a:spLocks/>
          </p:cNvSpPr>
          <p:nvPr/>
        </p:nvSpPr>
        <p:spPr>
          <a:xfrm>
            <a:off x="4776413" y="1491785"/>
            <a:ext cx="6729984" cy="5255601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5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Projekt zakłada 126h szkoleniowych na uczestnika (spotkania wg ustalonego harmonogramu ) przez  3  m-ce z uwzględnieniem dostępności godzin i dni  grupy szkoleniowej.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5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 1 m-</a:t>
            </a:r>
            <a:r>
              <a:rPr lang="pl-PL" sz="5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</a:t>
            </a:r>
            <a:r>
              <a:rPr lang="pl-PL" sz="5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projektu  - spotkanie z psychologiem i doradcą zawodowym: 2*po 2h  spotkania indywidualne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5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 2  m-</a:t>
            </a:r>
            <a:r>
              <a:rPr lang="pl-PL" sz="5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</a:t>
            </a:r>
            <a:r>
              <a:rPr lang="pl-PL" sz="5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projektu - warsztaty komputerowe (24h)</a:t>
            </a:r>
            <a:r>
              <a:rPr lang="pl-PL" sz="5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 </a:t>
            </a:r>
            <a:r>
              <a:rPr lang="pl-PL" sz="5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warsztat umiejętności społecznych</a:t>
            </a:r>
            <a:r>
              <a:rPr lang="pl-PL" sz="5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pl-PL" sz="5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24h): spotkania grupowe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5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 3 </a:t>
            </a:r>
            <a:r>
              <a:rPr lang="pl-PL" sz="5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m-</a:t>
            </a:r>
            <a:r>
              <a:rPr lang="pl-PL" sz="5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</a:t>
            </a:r>
            <a:r>
              <a:rPr lang="pl-PL" sz="5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projektu szkolenia zawodowe: 40h- 60h grupowe:</a:t>
            </a:r>
            <a:r>
              <a:rPr lang="pl-PL" sz="5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 Szkolenie do wyboru z poniższej listy dostępnych</a:t>
            </a:r>
            <a:endParaRPr lang="pl-PL" sz="5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pl-PL" sz="5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Pracownik  HR  </a:t>
            </a:r>
          </a:p>
          <a:p>
            <a:r>
              <a:rPr lang="pl-PL" sz="5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pl-PL" sz="5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 Pracownik Biurowy z Elementami Zielonego Biura ( jako pracownik zakładów  pracy chronionej, praca w rejestracji, na portierni,)</a:t>
            </a:r>
            <a:endParaRPr lang="pl-PL" sz="5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pl-PL" sz="5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Masażysta/ka </a:t>
            </a:r>
          </a:p>
          <a:p>
            <a:pPr>
              <a:buNone/>
            </a:pPr>
            <a:r>
              <a:rPr lang="pl-PL" sz="5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Makijażysta/ka </a:t>
            </a:r>
          </a:p>
          <a:p>
            <a:pPr>
              <a:buNone/>
            </a:pPr>
            <a:r>
              <a:rPr lang="pl-PL" sz="5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Stylista/ka paznokci </a:t>
            </a:r>
          </a:p>
          <a:p>
            <a:pPr>
              <a:buNone/>
            </a:pPr>
            <a:r>
              <a:rPr lang="pl-PL" sz="5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6. Pomoc ogrodnika ( plener)</a:t>
            </a:r>
            <a:endParaRPr lang="pl-PL" sz="5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pl-PL" sz="5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7. Florysta</a:t>
            </a:r>
            <a:endParaRPr lang="pl-PL" sz="5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pl-PL" sz="5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</a:t>
            </a:r>
            <a:r>
              <a:rPr lang="pl-PL" sz="5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Pomoc kuchenna</a:t>
            </a:r>
          </a:p>
          <a:p>
            <a:pPr>
              <a:buNone/>
            </a:pPr>
            <a:r>
              <a:rPr lang="pl-PL" sz="5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9. Malarz/tapeciarz</a:t>
            </a:r>
            <a:endParaRPr lang="pl-PL" sz="5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l-PL" sz="43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68351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>
            <a:extLst>
              <a:ext uri="{FF2B5EF4-FFF2-40B4-BE49-F238E27FC236}">
                <a16:creationId xmlns:a16="http://schemas.microsoft.com/office/drawing/2014/main" id="{8764FB2D-98AB-1F69-29CA-4F047CABA6E0}"/>
              </a:ext>
            </a:extLst>
          </p:cNvPr>
          <p:cNvSpPr txBox="1"/>
          <p:nvPr/>
        </p:nvSpPr>
        <p:spPr>
          <a:xfrm>
            <a:off x="1248696" y="187553"/>
            <a:ext cx="9694607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Osoby biorące udział w projekcie otrzymują  stypendium w wysokości 13,70 zł </a:t>
            </a: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brutto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 za h  szkolenia (ł min. 560 zł netto przy 40h szkolenia zawodowego  oraz bon żywieniowy na wartość 150 zł. do hipermarketu płatne  pod koniec projektu. </a:t>
            </a:r>
          </a:p>
          <a:p>
            <a:pPr>
              <a:buNone/>
            </a:pP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Stypendium można zamienić na bony czyli wszystko dla uczestników płatne w Bonach do </a:t>
            </a:r>
            <a:r>
              <a:rPr lang="pl-PL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Kaufland</a:t>
            </a: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lub Biedronki ( łącznie min 700  zł w bonach: bon to karta płatnicza w wybranym sklepie wielokrotnego użytku ważna przez 4  lata)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Dla Stowarzyszenia przewidziana jest darowizna w wysokości 3000zł. płatna w dwóch transzach. </a:t>
            </a:r>
          </a:p>
          <a:p>
            <a:pPr>
              <a:buNone/>
            </a:pPr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Zapewniamy harmonogram na pełny czas projektu z ustalonymi terminami spotkań z doradcami, szkoleniowcami, psychologiem</a:t>
            </a: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dostoswany do dostępności uczestników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  (poniżej przykład)</a:t>
            </a:r>
          </a:p>
          <a:p>
            <a:pPr>
              <a:buNone/>
            </a:pPr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Projekt kończy się </a:t>
            </a: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wsparciem uczestników w 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aktywizacji zawodowej poprzez drobne prace na umowę zlecenie np. adresowanie kopert (min 5h zlecenia) lub wsparciem w znalezieniu zatrudnienia dla osób chętnych</a:t>
            </a:r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30AC40FD-96BC-D8AD-1083-168F37F08A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9991" y="4267941"/>
            <a:ext cx="6610951" cy="2228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9319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E557967-C052-1E09-B23E-716CCA8FA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Dokumenty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A7F906A9-2336-2557-E5C1-3DF6AAE6E7B6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pl-PL" dirty="0"/>
              <a:t>Kwestionariusz osobowy </a:t>
            </a:r>
          </a:p>
          <a:p>
            <a:pPr marL="514350" indent="-514350">
              <a:buAutoNum type="arabicPeriod"/>
            </a:pPr>
            <a:r>
              <a:rPr lang="pl-PL" dirty="0"/>
              <a:t>Oświadczenie o braku udziału w innych projektach unijnych  w tym </a:t>
            </a:r>
            <a:r>
              <a:rPr lang="pl-PL"/>
              <a:t>samym czasie</a:t>
            </a:r>
            <a:endParaRPr lang="pl-PL" dirty="0"/>
          </a:p>
          <a:p>
            <a:pPr marL="514350" indent="-514350">
              <a:buAutoNum type="arabicPeriod"/>
            </a:pPr>
            <a:r>
              <a:rPr lang="pl-PL" dirty="0"/>
              <a:t>Wniosek i pełnomocnictwo  o zaświadczenie z ZUS </a:t>
            </a:r>
            <a:r>
              <a:rPr lang="pl-PL" sz="1600" dirty="0"/>
              <a:t>( weryfikacja czy nie są odprowadzane składki z tyt. zatrudnienia)</a:t>
            </a:r>
          </a:p>
          <a:p>
            <a:pPr marL="514350" indent="-514350">
              <a:buAutoNum type="arabicPeriod"/>
            </a:pPr>
            <a:r>
              <a:rPr lang="pl-PL" dirty="0"/>
              <a:t>Orzeczenie o niepełnosprawności</a:t>
            </a:r>
          </a:p>
          <a:p>
            <a:pPr marL="514350" indent="-514350">
              <a:buAutoNum type="arabicPeriod"/>
            </a:pP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1014501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AccentBoxVTI">
      <a:dk1>
        <a:srgbClr val="000000"/>
      </a:dk1>
      <a:lt1>
        <a:sysClr val="window" lastClr="FFFFFF"/>
      </a:lt1>
      <a:dk2>
        <a:srgbClr val="262626"/>
      </a:dk2>
      <a:lt2>
        <a:srgbClr val="FFFFFF"/>
      </a:lt2>
      <a:accent1>
        <a:srgbClr val="F5A700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571</Words>
  <Application>Microsoft Office PowerPoint</Application>
  <PresentationFormat>Panoramiczny</PresentationFormat>
  <Paragraphs>43</Paragraphs>
  <Slides>5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1" baseType="lpstr">
      <vt:lpstr>AppleSystemUIFont</vt:lpstr>
      <vt:lpstr>Aptos</vt:lpstr>
      <vt:lpstr>Arial</vt:lpstr>
      <vt:lpstr>Avenir Next LT Pro</vt:lpstr>
      <vt:lpstr>Calibri</vt:lpstr>
      <vt:lpstr>AccentBoxVTI</vt:lpstr>
      <vt:lpstr>Projekt Unijny skierowany do osób z niepełnosprawnością „W Kierunku Zmian”</vt:lpstr>
      <vt:lpstr>Cel projektu i założenia </vt:lpstr>
      <vt:lpstr>Grupa docelowa</vt:lpstr>
      <vt:lpstr>Prezentacja programu PowerPoint</vt:lpstr>
      <vt:lpstr>Dokumenty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Kamila Kabzinska Skills</dc:creator>
  <cp:lastModifiedBy>Kamila Kabzinska Skills</cp:lastModifiedBy>
  <cp:revision>22</cp:revision>
  <dcterms:created xsi:type="dcterms:W3CDTF">2025-03-30T16:37:48Z</dcterms:created>
  <dcterms:modified xsi:type="dcterms:W3CDTF">2026-02-06T08:57:37Z</dcterms:modified>
</cp:coreProperties>
</file>